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6" r:id="rId4"/>
    <p:sldId id="262" r:id="rId5"/>
    <p:sldId id="257" r:id="rId6"/>
    <p:sldId id="264" r:id="rId7"/>
    <p:sldId id="258" r:id="rId8"/>
    <p:sldId id="260" r:id="rId9"/>
    <p:sldId id="261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929" autoAdjust="0"/>
  </p:normalViewPr>
  <p:slideViewPr>
    <p:cSldViewPr snapToGrid="0">
      <p:cViewPr varScale="1">
        <p:scale>
          <a:sx n="40" d="100"/>
          <a:sy n="40" d="100"/>
        </p:scale>
        <p:origin x="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4422E-4134-4399-BC19-B1C6116E96A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41356-DF41-4E02-AA18-5A652FB7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41356-DF41-4E02-AA18-5A652FB77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12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41356-DF41-4E02-AA18-5A652FB773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1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traditionally monotheistic and worship the god </a:t>
            </a:r>
            <a:r>
              <a:rPr lang="en-US" dirty="0" err="1"/>
              <a:t>Omukuru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Practed</a:t>
            </a:r>
            <a:r>
              <a:rPr lang="en-US" dirty="0"/>
              <a:t> witchcraft, but now majority converted Christianity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Lots of Christian influence, especially during the time of colonialism. </a:t>
            </a:r>
          </a:p>
          <a:p>
            <a:pPr marL="171450" indent="-171450">
              <a:buFontTx/>
              <a:buChar char="-"/>
            </a:pPr>
            <a:r>
              <a:rPr lang="en-US" dirty="0"/>
              <a:t>After subgroups mention that all </a:t>
            </a:r>
            <a:r>
              <a:rPr lang="en-US" dirty="0" err="1"/>
              <a:t>herero</a:t>
            </a:r>
            <a:r>
              <a:rPr lang="en-US" dirty="0"/>
              <a:t> groups share very similar musical styles with slight variations.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Language – </a:t>
            </a:r>
            <a:r>
              <a:rPr lang="en-US" dirty="0" err="1"/>
              <a:t>obsviously</a:t>
            </a:r>
            <a:r>
              <a:rPr lang="en-US" dirty="0"/>
              <a:t> different dialects depending on the region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Then, south Africa took control… wasn’t until 1990 that they gained independence </a:t>
            </a:r>
          </a:p>
          <a:p>
            <a:r>
              <a:rPr lang="en-US" dirty="0"/>
              <a:t>Mention von </a:t>
            </a:r>
            <a:r>
              <a:rPr lang="en-US" dirty="0" err="1"/>
              <a:t>Trotha</a:t>
            </a:r>
            <a:r>
              <a:rPr lang="en-US" dirty="0"/>
              <a:t> legacy.  Descendants of Lothar von </a:t>
            </a:r>
            <a:r>
              <a:rPr lang="en-US" dirty="0" err="1"/>
              <a:t>Trotha</a:t>
            </a:r>
            <a:r>
              <a:rPr lang="en-US" dirty="0"/>
              <a:t> (who was ordered the massacre against Herero people) traveled to </a:t>
            </a:r>
            <a:r>
              <a:rPr lang="en-US" dirty="0" err="1"/>
              <a:t>Omarur</a:t>
            </a:r>
            <a:r>
              <a:rPr lang="en-US" dirty="0"/>
              <a:t> in 2007 to publicly apologize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41356-DF41-4E02-AA18-5A652FB773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9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Image 2 is </a:t>
            </a:r>
            <a:r>
              <a:rPr lang="en-US" dirty="0" err="1"/>
              <a:t>herero</a:t>
            </a:r>
            <a:r>
              <a:rPr lang="en-US" dirty="0"/>
              <a:t> chained during the rebellion in 1904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41356-DF41-4E02-AA18-5A652FB773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60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Okahandja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Omaruru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Kaokoveld</a:t>
            </a:r>
            <a:r>
              <a:rPr lang="en-US" dirty="0"/>
              <a:t> – </a:t>
            </a:r>
            <a:r>
              <a:rPr lang="en-US" dirty="0" err="1"/>
              <a:t>kunene</a:t>
            </a:r>
            <a:r>
              <a:rPr lang="en-US" dirty="0"/>
              <a:t>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41356-DF41-4E02-AA18-5A652FB773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0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reasons I chose to focus on Herero music </a:t>
            </a:r>
            <a:r>
              <a:rPr lang="en-US" dirty="0" err="1"/>
              <a:t>bc</a:t>
            </a:r>
            <a:r>
              <a:rPr lang="en-US" dirty="0"/>
              <a:t> it was a challenge finding information that I expected to find, like instruments and super well-known Herero songs.  But what I realized is that this music is not formalized at all, it is a social activity where they rely on their voices and bodies, and it is a way of understanding and communicating with each other.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Cyclical</a:t>
            </a:r>
          </a:p>
          <a:p>
            <a:pPr marL="171450" indent="-171450">
              <a:buFontTx/>
              <a:buChar char="-"/>
            </a:pPr>
            <a:r>
              <a:rPr lang="en-US" dirty="0"/>
              <a:t>Call and response with a leader / dancer </a:t>
            </a:r>
          </a:p>
          <a:p>
            <a:endParaRPr lang="en-US" dirty="0"/>
          </a:p>
          <a:p>
            <a:r>
              <a:rPr lang="en-US" dirty="0" err="1"/>
              <a:t>Otjongo</a:t>
            </a:r>
            <a:r>
              <a:rPr lang="en-US" dirty="0"/>
              <a:t> – traditional dance for females and </a:t>
            </a:r>
            <a:r>
              <a:rPr lang="en-US" dirty="0" err="1"/>
              <a:t>omuhiva</a:t>
            </a:r>
            <a:r>
              <a:rPr lang="en-US" dirty="0"/>
              <a:t> for men</a:t>
            </a:r>
          </a:p>
          <a:p>
            <a:r>
              <a:rPr lang="en-US" dirty="0"/>
              <a:t>Stomping and clapping are huge components to </a:t>
            </a:r>
            <a:r>
              <a:rPr lang="en-US" dirty="0" err="1"/>
              <a:t>herero</a:t>
            </a:r>
            <a:r>
              <a:rPr lang="en-US" dirty="0"/>
              <a:t> music making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Mostly don’t rely on instruments</a:t>
            </a:r>
          </a:p>
          <a:p>
            <a:pPr marL="171450" indent="-171450">
              <a:buFontTx/>
              <a:buChar char="-"/>
            </a:pPr>
            <a:r>
              <a:rPr lang="en-US" dirty="0"/>
              <a:t>Very social event</a:t>
            </a:r>
          </a:p>
          <a:p>
            <a:r>
              <a:rPr lang="en-US" dirty="0"/>
              <a:t>Music and dancing almost synonymous – do usually have one without the other  </a:t>
            </a:r>
          </a:p>
          <a:p>
            <a:r>
              <a:rPr lang="en-US" dirty="0"/>
              <a:t>Dress headpieces resemble cattle horns </a:t>
            </a:r>
          </a:p>
          <a:p>
            <a:pPr marL="171450" indent="-171450">
              <a:buFontTx/>
              <a:buChar char="-"/>
            </a:pPr>
            <a:r>
              <a:rPr lang="en-US" dirty="0"/>
              <a:t>Dresses introduced my missionary </a:t>
            </a:r>
            <a:r>
              <a:rPr lang="en-US" dirty="0" err="1"/>
              <a:t>german</a:t>
            </a:r>
            <a:r>
              <a:rPr lang="en-US" dirty="0"/>
              <a:t> wives early 1900s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41356-DF41-4E02-AA18-5A652FB773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12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is right by </a:t>
            </a:r>
            <a:r>
              <a:rPr lang="en-US" dirty="0" err="1"/>
              <a:t>opawa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41356-DF41-4E02-AA18-5A652FB773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7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Language of </a:t>
            </a:r>
            <a:r>
              <a:rPr lang="en-US" dirty="0" err="1"/>
              <a:t>herero</a:t>
            </a:r>
            <a:r>
              <a:rPr lang="en-US" dirty="0"/>
              <a:t> people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Originally performed with only vocals until </a:t>
            </a:r>
            <a:r>
              <a:rPr lang="en-US" dirty="0" err="1"/>
              <a:t>Kareke</a:t>
            </a:r>
            <a:r>
              <a:rPr lang="en-US" dirty="0"/>
              <a:t> </a:t>
            </a:r>
            <a:r>
              <a:rPr lang="en-US" dirty="0" err="1"/>
              <a:t>Henguva</a:t>
            </a:r>
            <a:r>
              <a:rPr lang="en-US" dirty="0"/>
              <a:t> made it popular with the introduction of the keyboard to the music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Now there is Modern </a:t>
            </a:r>
            <a:r>
              <a:rPr lang="en-US" dirty="0" err="1"/>
              <a:t>Oviritje</a:t>
            </a:r>
            <a:r>
              <a:rPr lang="en-US" dirty="0"/>
              <a:t> genre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could teach lesson to a modern band class which is common in secondary schools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41356-DF41-4E02-AA18-5A652FB773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2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 by ear first – especially </a:t>
            </a:r>
            <a:r>
              <a:rPr lang="en-US" dirty="0" err="1"/>
              <a:t>ostinati</a:t>
            </a:r>
            <a:r>
              <a:rPr lang="en-US" dirty="0"/>
              <a:t> and difficult rhythms that are confusing in western notation!</a:t>
            </a:r>
          </a:p>
          <a:p>
            <a:pPr marL="171450" indent="-171450">
              <a:buFontTx/>
              <a:buChar char="-"/>
            </a:pPr>
            <a:r>
              <a:rPr lang="en-US" dirty="0"/>
              <a:t>Grow up with this music – not part of a formalized education taught in schools </a:t>
            </a:r>
          </a:p>
          <a:p>
            <a:pPr marL="171450" indent="-171450">
              <a:buFontTx/>
              <a:buChar char="-"/>
            </a:pPr>
            <a:r>
              <a:rPr lang="en-US" dirty="0"/>
              <a:t>Associate movement with their music</a:t>
            </a:r>
          </a:p>
          <a:p>
            <a:pPr marL="171450" indent="-171450">
              <a:buFontTx/>
              <a:buChar char="-"/>
            </a:pPr>
            <a:r>
              <a:rPr lang="en-US" dirty="0"/>
              <a:t>Classroom – teach by ear, expose students to original footage, acknowledge my lack of mastery and that I am learning also!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41356-DF41-4E02-AA18-5A652FB773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3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Canonized Knowledge  = knowledge learned in textbooks and through the school system’s perspective which is thought to be objective but really is NOT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41356-DF41-4E02-AA18-5A652FB773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5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74E8-B886-4F6B-B333-F0BB46441D5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C80B-9BC5-4CE4-A6CD-E8ED7220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2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74E8-B886-4F6B-B333-F0BB46441D5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C80B-9BC5-4CE4-A6CD-E8ED7220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5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74E8-B886-4F6B-B333-F0BB46441D5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C80B-9BC5-4CE4-A6CD-E8ED7220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6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74E8-B886-4F6B-B333-F0BB46441D5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C80B-9BC5-4CE4-A6CD-E8ED7220D2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128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74E8-B886-4F6B-B333-F0BB46441D5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C80B-9BC5-4CE4-A6CD-E8ED7220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28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74E8-B886-4F6B-B333-F0BB46441D5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C80B-9BC5-4CE4-A6CD-E8ED7220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74E8-B886-4F6B-B333-F0BB46441D5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C80B-9BC5-4CE4-A6CD-E8ED7220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32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74E8-B886-4F6B-B333-F0BB46441D5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C80B-9BC5-4CE4-A6CD-E8ED7220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11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74E8-B886-4F6B-B333-F0BB46441D5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C80B-9BC5-4CE4-A6CD-E8ED7220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8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74E8-B886-4F6B-B333-F0BB46441D5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C80B-9BC5-4CE4-A6CD-E8ED7220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9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74E8-B886-4F6B-B333-F0BB46441D5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C80B-9BC5-4CE4-A6CD-E8ED7220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1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74E8-B886-4F6B-B333-F0BB46441D5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C80B-9BC5-4CE4-A6CD-E8ED7220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1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74E8-B886-4F6B-B333-F0BB46441D5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C80B-9BC5-4CE4-A6CD-E8ED7220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9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74E8-B886-4F6B-B333-F0BB46441D5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C80B-9BC5-4CE4-A6CD-E8ED7220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74E8-B886-4F6B-B333-F0BB46441D5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C80B-9BC5-4CE4-A6CD-E8ED7220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6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74E8-B886-4F6B-B333-F0BB46441D5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C80B-9BC5-4CE4-A6CD-E8ED7220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4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74E8-B886-4F6B-B333-F0BB46441D5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C80B-9BC5-4CE4-A6CD-E8ED7220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0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D874E8-B886-4F6B-B333-F0BB46441D5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FC80B-9BC5-4CE4-A6CD-E8ED7220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10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://www.nageldinger.com/namibia-herero-dances-music/" TargetMode="External"/><Relationship Id="rId3" Type="http://schemas.openxmlformats.org/officeDocument/2006/relationships/hyperlink" Target="https://kwekudee-tripdownmemorylane.blogspot.com/2012/10/herero-people-fearless-and-war-like.html" TargetMode="External"/><Relationship Id="rId7" Type="http://schemas.openxmlformats.org/officeDocument/2006/relationships/hyperlink" Target="https://africa.cgtn.com/2019/08/28/namibian-farmers-sell-off-livestock-to-avoid-losses-from-drought/" TargetMode="Externa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hyperlink" Target="https://www.youtube.com/watch?v=FrzxwuMpCNE" TargetMode="External"/><Relationship Id="rId5" Type="http://schemas.openxmlformats.org/officeDocument/2006/relationships/hyperlink" Target="https://en.wikipedia.org/wiki/Herero_people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lchetron.com/Herero-peop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ycollection.co/10-heinous-heartbreaking-genocides-history/4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dw.com/en/germany-refuses-to-acknowledge-herero-massacres-as-genocide/a-15830118" TargetMode="Externa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logy.com/world/namibia-satellite-image.s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en.wikipedia.org/wiki/Herero_people" TargetMode="External"/><Relationship Id="rId7" Type="http://schemas.openxmlformats.org/officeDocument/2006/relationships/hyperlink" Target="https://www.scoopnest.com/user/AFPphoto/637900786085822464-herero-people-dance-during-a-cultural-celebration-in-botswana-afpphoto-by-monirul-bhuiya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eddingsallovertheworld.com/home/24-africa/namibia/32-touching-traditional-herero-wedding-namibia,-africa.html" TargetMode="Externa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791&amp;v=muI0A615dXw&amp;feature=emb_titl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southern-africa.arroukatchee.fr/namibia/towns/opuwo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1RjJVdLi1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ngafrikanpioneers.wordpress.com/2015/10/08/oral-tradi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hyperlink" Target="https://www.synthtopia.com/content/2015/11/20/an-introduction-to-euclidean-rhyth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riehelstrom.weebly.com/blog/little-kids-rock-modern-band-pedagogy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s://www.youtube.com/watch?v=FWmoLP7A0M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erero people">
            <a:hlinkClick r:id="rId3"/>
            <a:extLst>
              <a:ext uri="{FF2B5EF4-FFF2-40B4-BE49-F238E27FC236}">
                <a16:creationId xmlns:a16="http://schemas.microsoft.com/office/drawing/2014/main" id="{94C3CDFF-4E43-4E50-A359-13457F1FF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588" y="3389763"/>
            <a:ext cx="5376873" cy="346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hlinkClick r:id="rId5"/>
            <a:extLst>
              <a:ext uri="{FF2B5EF4-FFF2-40B4-BE49-F238E27FC236}">
                <a16:creationId xmlns:a16="http://schemas.microsoft.com/office/drawing/2014/main" id="{D524742C-8940-4BE5-AB58-F7FD4A622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883" y="3726"/>
            <a:ext cx="2149376" cy="33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namibia cattle farming">
            <a:hlinkClick r:id="rId7"/>
            <a:extLst>
              <a:ext uri="{FF2B5EF4-FFF2-40B4-BE49-F238E27FC236}">
                <a16:creationId xmlns:a16="http://schemas.microsoft.com/office/drawing/2014/main" id="{D48982D5-457D-4860-B765-DA3789BD8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13" y="-51067"/>
            <a:ext cx="4187687" cy="278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namibia on an africa map">
            <a:extLst>
              <a:ext uri="{FF2B5EF4-FFF2-40B4-BE49-F238E27FC236}">
                <a16:creationId xmlns:a16="http://schemas.microsoft.com/office/drawing/2014/main" id="{744E8AAA-CE46-42F6-AE6A-B862C2A50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3674"/>
            <a:ext cx="3843642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Oviritje music wild dogs">
            <a:extLst>
              <a:ext uri="{FF2B5EF4-FFF2-40B4-BE49-F238E27FC236}">
                <a16:creationId xmlns:a16="http://schemas.microsoft.com/office/drawing/2014/main" id="{3B8626F7-3B98-4713-9038-6EE4A333F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42" y="3850733"/>
            <a:ext cx="4576243" cy="30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herero dance">
            <a:hlinkClick r:id="rId11"/>
            <a:extLst>
              <a:ext uri="{FF2B5EF4-FFF2-40B4-BE49-F238E27FC236}">
                <a16:creationId xmlns:a16="http://schemas.microsoft.com/office/drawing/2014/main" id="{204B5C12-FD11-46EF-BB24-E91CE1551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97" y="-202507"/>
            <a:ext cx="4504632" cy="337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91C8C-72FA-4BBC-BC5D-3BE722B5E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31165"/>
            <a:ext cx="9144000" cy="978798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Music of the Herero People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559AA-F2AB-42CD-964A-F791A6077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2117" y="3489645"/>
            <a:ext cx="4576243" cy="479921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Allie Charney</a:t>
            </a:r>
          </a:p>
        </p:txBody>
      </p:sp>
      <p:pic>
        <p:nvPicPr>
          <p:cNvPr id="3086" name="Picture 14" descr="Image result for herero dance">
            <a:hlinkClick r:id="rId13"/>
            <a:extLst>
              <a:ext uri="{FF2B5EF4-FFF2-40B4-BE49-F238E27FC236}">
                <a16:creationId xmlns:a16="http://schemas.microsoft.com/office/drawing/2014/main" id="{73C50248-AB0D-49B7-B7B9-03CDBFE5C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79" y="-207906"/>
            <a:ext cx="3486033" cy="278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171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9CD23-4AB3-498E-A941-B5E39D34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  <a:br>
              <a:rPr lang="en-US" dirty="0"/>
            </a:br>
            <a:r>
              <a:rPr lang="en-US" sz="2800" dirty="0"/>
              <a:t>~ inspired by Schippers and Sweet ~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D3A9F-9824-434F-BFD3-684CDDF78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you handle the different biases surrounding “African music”?</a:t>
            </a:r>
          </a:p>
          <a:p>
            <a:r>
              <a:rPr lang="en-US" dirty="0"/>
              <a:t>How will you challenge canonized knowledge?  </a:t>
            </a:r>
          </a:p>
          <a:p>
            <a:r>
              <a:rPr lang="en-US" dirty="0"/>
              <a:t>How will you encourage the students to expand their canon of music? </a:t>
            </a:r>
          </a:p>
          <a:p>
            <a:r>
              <a:rPr lang="en-US" dirty="0"/>
              <a:t>How will you approach authentic music making, while also acknowledging the recontextualization of the musicking? </a:t>
            </a:r>
          </a:p>
        </p:txBody>
      </p:sp>
    </p:spTree>
    <p:extLst>
      <p:ext uri="{BB962C8B-B14F-4D97-AF65-F5344CB8AC3E}">
        <p14:creationId xmlns:p14="http://schemas.microsoft.com/office/powerpoint/2010/main" val="2513962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0E2E-1049-47CA-87FE-498EB2B8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C550F-7705-4729-99C2-B1101F2B2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52918"/>
            <a:ext cx="9404723" cy="480508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Dobbins, J., Jones, S., Crane, K., </a:t>
            </a:r>
            <a:r>
              <a:rPr lang="en-US" dirty="0" err="1"/>
              <a:t>Rathmell</a:t>
            </a:r>
            <a:r>
              <a:rPr lang="en-US" dirty="0"/>
              <a:t>, A., Steele, B., </a:t>
            </a:r>
            <a:r>
              <a:rPr lang="en-US" dirty="0" err="1"/>
              <a:t>Teltschik</a:t>
            </a:r>
            <a:r>
              <a:rPr lang="en-US" dirty="0"/>
              <a:t>, R., &amp; </a:t>
            </a:r>
            <a:r>
              <a:rPr lang="en-US" dirty="0" err="1"/>
              <a:t>Timilsina</a:t>
            </a:r>
            <a:r>
              <a:rPr lang="en-US" dirty="0"/>
              <a:t>, A. (2005). “Namibia.” 		In </a:t>
            </a:r>
            <a:r>
              <a:rPr lang="en-US" i="1" dirty="0"/>
              <a:t>The UN's Role in Nation-Building: From the Congo to Iraq</a:t>
            </a:r>
            <a:r>
              <a:rPr lang="en-US" dirty="0"/>
              <a:t> (pp. 29-44). RAND Corporation. 	Retrieved 	February 18, 2020, from www.jstor.org/stable/10.7249/mg304rc.11</a:t>
            </a:r>
          </a:p>
          <a:p>
            <a:r>
              <a:rPr lang="en-US" dirty="0" err="1"/>
              <a:t>Ejikeme</a:t>
            </a:r>
            <a:r>
              <a:rPr lang="en-US" dirty="0"/>
              <a:t>, A. (2011). </a:t>
            </a:r>
            <a:r>
              <a:rPr lang="en-US" i="1" dirty="0"/>
              <a:t>Culture and customs of Namibia</a:t>
            </a:r>
            <a:r>
              <a:rPr lang="en-US" dirty="0"/>
              <a:t>. Santa Barbara: Greenwood.</a:t>
            </a:r>
          </a:p>
          <a:p>
            <a:r>
              <a:rPr lang="en-US" dirty="0" err="1"/>
              <a:t>Gewald</a:t>
            </a:r>
            <a:r>
              <a:rPr lang="en-US" dirty="0"/>
              <a:t>, J. (2007). “Coming Through Slaughter: The Herero of Namibia, 1904–1940.” In Rao A., </a:t>
            </a:r>
            <a:r>
              <a:rPr lang="en-US" dirty="0" err="1"/>
              <a:t>Bollig</a:t>
            </a:r>
            <a:r>
              <a:rPr lang="en-US" dirty="0"/>
              <a:t> M., 	&amp; </a:t>
            </a:r>
            <a:r>
              <a:rPr lang="en-US" dirty="0" err="1"/>
              <a:t>Böck</a:t>
            </a:r>
            <a:r>
              <a:rPr lang="en-US" dirty="0"/>
              <a:t> M. (Eds.), </a:t>
            </a:r>
            <a:r>
              <a:rPr lang="en-US" i="1" dirty="0"/>
              <a:t>The Practice of War: Production, Reproduction and Communication of Armed 	Violence</a:t>
            </a:r>
            <a:r>
              <a:rPr lang="en-US" dirty="0"/>
              <a:t> (pp. 89-110). </a:t>
            </a:r>
            <a:r>
              <a:rPr lang="en-US" dirty="0" err="1"/>
              <a:t>Berghahn</a:t>
            </a:r>
            <a:r>
              <a:rPr lang="en-US" dirty="0"/>
              <a:t> Books. Retrieved February 18, 2020, from 	www.jstor.org/stable/j.ctt9qcjpc.10</a:t>
            </a:r>
          </a:p>
          <a:p>
            <a:r>
              <a:rPr lang="en-US" dirty="0" err="1"/>
              <a:t>Harpending</a:t>
            </a:r>
            <a:r>
              <a:rPr lang="en-US" dirty="0"/>
              <a:t>, H., &amp; Pennington, R. (1990). “Herero Households.” In </a:t>
            </a:r>
            <a:r>
              <a:rPr lang="en-US" i="1" dirty="0"/>
              <a:t>Human Ecology</a:t>
            </a:r>
            <a:r>
              <a:rPr lang="en-US" dirty="0"/>
              <a:t> (pp. 417-	439).  	Retrieved February 18, 2020, from www.jstor.org/stable/4602990. </a:t>
            </a:r>
          </a:p>
          <a:p>
            <a:r>
              <a:rPr lang="en-US" dirty="0"/>
              <a:t>Horn, D., Shepherd, J., </a:t>
            </a:r>
            <a:r>
              <a:rPr lang="en-US" dirty="0" err="1"/>
              <a:t>Kielich</a:t>
            </a:r>
            <a:r>
              <a:rPr lang="en-US" dirty="0"/>
              <a:t>, G., &amp; Feldman, H. C. (2019). Bloomsbury encyclopedia of popular music 	of the world: Volume 12.</a:t>
            </a:r>
          </a:p>
          <a:p>
            <a:r>
              <a:rPr lang="en-US" dirty="0" err="1"/>
              <a:t>Kössler</a:t>
            </a:r>
            <a:r>
              <a:rPr lang="en-US" dirty="0"/>
              <a:t>, R. (2015). “Namibia’s Germany: Transnational Implications of Settler Colonialism.” In </a:t>
            </a:r>
            <a:r>
              <a:rPr lang="en-US" i="1" dirty="0"/>
              <a:t>Namibia 	and Germany: Negotiating the Past</a:t>
            </a:r>
            <a:r>
              <a:rPr lang="en-US" dirty="0"/>
              <a:t> (pp. 99-116). Namibia: University of Namibia Press. Retrieved 	February 18, 2020, from www.jstor.org/stable/j.ctvh8r4d4.10</a:t>
            </a:r>
          </a:p>
          <a:p>
            <a:r>
              <a:rPr lang="en-US" dirty="0"/>
              <a:t>The Editors of </a:t>
            </a:r>
            <a:r>
              <a:rPr lang="en-US" i="1" dirty="0" err="1"/>
              <a:t>Encyclopaedia</a:t>
            </a:r>
            <a:r>
              <a:rPr lang="en-US" i="1" dirty="0"/>
              <a:t> Britannica</a:t>
            </a:r>
            <a:r>
              <a:rPr lang="en-US" dirty="0"/>
              <a:t>. (2010). “Herero.” Retrieved from 	https://www.britannica.com/topic/Herero</a:t>
            </a:r>
          </a:p>
          <a:p>
            <a:r>
              <a:rPr lang="en-US" dirty="0"/>
              <a:t>van </a:t>
            </a:r>
            <a:r>
              <a:rPr lang="en-US" dirty="0" err="1"/>
              <a:t>Wolputte</a:t>
            </a:r>
            <a:r>
              <a:rPr lang="en-US" dirty="0"/>
              <a:t>, S., &amp; </a:t>
            </a:r>
            <a:r>
              <a:rPr lang="en-US" dirty="0" err="1"/>
              <a:t>Bleckmann</a:t>
            </a:r>
            <a:r>
              <a:rPr lang="en-US" dirty="0"/>
              <a:t>, L.E. (2012). </a:t>
            </a:r>
            <a:r>
              <a:rPr lang="en-US" i="1" dirty="0"/>
              <a:t>The ironies of pop: Local music production and citizenship in 	a small Namibian town.</a:t>
            </a:r>
            <a:r>
              <a:rPr lang="en-US" dirty="0"/>
              <a:t> Africa: The Journal of the International African Institute 82, 413-436. 	https://www.muse.jhu.edu/article/483236.</a:t>
            </a:r>
          </a:p>
        </p:txBody>
      </p:sp>
    </p:spTree>
    <p:extLst>
      <p:ext uri="{BB962C8B-B14F-4D97-AF65-F5344CB8AC3E}">
        <p14:creationId xmlns:p14="http://schemas.microsoft.com/office/powerpoint/2010/main" val="97534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AEB6-9EB8-4F16-83AB-B35B2FE6B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1AD8-2E94-4DF4-B19E-7CBFA9BAF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363579"/>
            <a:ext cx="10942983" cy="5395030"/>
          </a:xfrm>
        </p:spPr>
        <p:txBody>
          <a:bodyPr>
            <a:normAutofit/>
          </a:bodyPr>
          <a:lstStyle/>
          <a:p>
            <a:r>
              <a:rPr lang="en-US" dirty="0"/>
              <a:t>Southern Africa</a:t>
            </a:r>
          </a:p>
          <a:p>
            <a:pPr lvl="1"/>
            <a:r>
              <a:rPr lang="en-US" dirty="0"/>
              <a:t>Mostly in </a:t>
            </a:r>
            <a:r>
              <a:rPr lang="en-US" b="1" dirty="0"/>
              <a:t>Namibia</a:t>
            </a:r>
          </a:p>
          <a:p>
            <a:r>
              <a:rPr lang="en-US" dirty="0"/>
              <a:t>Cattle herders</a:t>
            </a:r>
          </a:p>
          <a:p>
            <a:r>
              <a:rPr lang="en-US" dirty="0"/>
              <a:t>Monotheistic: </a:t>
            </a:r>
            <a:r>
              <a:rPr lang="en-US" dirty="0" err="1"/>
              <a:t>Omukuru</a:t>
            </a:r>
            <a:endParaRPr lang="en-US" dirty="0"/>
          </a:p>
          <a:p>
            <a:r>
              <a:rPr lang="en-US" dirty="0"/>
              <a:t>Language: </a:t>
            </a:r>
            <a:r>
              <a:rPr lang="en-US" dirty="0" err="1"/>
              <a:t>Otjiherero</a:t>
            </a:r>
            <a:r>
              <a:rPr lang="en-US" dirty="0"/>
              <a:t> (a Bantu language)</a:t>
            </a:r>
          </a:p>
          <a:p>
            <a:r>
              <a:rPr lang="en-US" dirty="0"/>
              <a:t>Subgroups: </a:t>
            </a:r>
          </a:p>
          <a:p>
            <a:pPr lvl="1"/>
            <a:r>
              <a:rPr lang="en-US" dirty="0" err="1"/>
              <a:t>Tjimbda</a:t>
            </a:r>
            <a:r>
              <a:rPr lang="en-US" dirty="0"/>
              <a:t> and </a:t>
            </a:r>
            <a:r>
              <a:rPr lang="en-US" dirty="0" err="1"/>
              <a:t>Ndamuranda</a:t>
            </a:r>
            <a:r>
              <a:rPr lang="en-US" dirty="0"/>
              <a:t> in </a:t>
            </a:r>
            <a:r>
              <a:rPr lang="en-US" dirty="0" err="1"/>
              <a:t>Kaokoveld</a:t>
            </a:r>
            <a:endParaRPr lang="en-US" dirty="0"/>
          </a:p>
          <a:p>
            <a:pPr lvl="1"/>
            <a:r>
              <a:rPr lang="en-US" dirty="0" err="1"/>
              <a:t>Maherero</a:t>
            </a:r>
            <a:r>
              <a:rPr lang="en-US" dirty="0"/>
              <a:t> around Okahandja </a:t>
            </a:r>
          </a:p>
          <a:p>
            <a:pPr lvl="1"/>
            <a:r>
              <a:rPr lang="en-US" dirty="0" err="1"/>
              <a:t>Zeraua</a:t>
            </a:r>
            <a:r>
              <a:rPr lang="en-US" dirty="0"/>
              <a:t> in </a:t>
            </a:r>
            <a:r>
              <a:rPr lang="en-US" dirty="0" err="1"/>
              <a:t>Omaruru</a:t>
            </a:r>
            <a:r>
              <a:rPr lang="en-US" dirty="0"/>
              <a:t> </a:t>
            </a:r>
          </a:p>
          <a:p>
            <a:r>
              <a:rPr lang="en-US" dirty="0"/>
              <a:t>German colonization – late 19th, early 20</a:t>
            </a:r>
            <a:r>
              <a:rPr lang="en-US" baseline="30000" dirty="0"/>
              <a:t>th</a:t>
            </a:r>
            <a:r>
              <a:rPr lang="en-US" dirty="0"/>
              <a:t> centuries </a:t>
            </a:r>
          </a:p>
          <a:p>
            <a:pPr lvl="1"/>
            <a:r>
              <a:rPr lang="en-US" dirty="0"/>
              <a:t>Placed in reservations in 1903</a:t>
            </a:r>
          </a:p>
          <a:p>
            <a:pPr lvl="1"/>
            <a:r>
              <a:rPr lang="en-US" dirty="0"/>
              <a:t>Revolt 1904-1907 resulting in genocide</a:t>
            </a:r>
          </a:p>
          <a:p>
            <a:pPr lvl="1"/>
            <a:r>
              <a:rPr lang="en-US" dirty="0"/>
              <a:t>Gained independence in 1990</a:t>
            </a:r>
          </a:p>
        </p:txBody>
      </p:sp>
      <p:pic>
        <p:nvPicPr>
          <p:cNvPr id="4102" name="Picture 6" descr="Image result for herero">
            <a:hlinkClick r:id="rId3"/>
            <a:extLst>
              <a:ext uri="{FF2B5EF4-FFF2-40B4-BE49-F238E27FC236}">
                <a16:creationId xmlns:a16="http://schemas.microsoft.com/office/drawing/2014/main" id="{4770240E-5688-43D4-9D40-2F8EFF6E1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22" y="1544274"/>
            <a:ext cx="4707767" cy="313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9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00F7E-9AB2-453C-B50D-5881B89E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66D13-4704-43BF-B1CA-C540BDF97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hlinkClick r:id="rId3"/>
            <a:extLst>
              <a:ext uri="{FF2B5EF4-FFF2-40B4-BE49-F238E27FC236}">
                <a16:creationId xmlns:a16="http://schemas.microsoft.com/office/drawing/2014/main" id="{970FE825-489B-4D00-A006-3D45BB0D1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2" y="412962"/>
            <a:ext cx="5295435" cy="39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hlinkClick r:id="rId5"/>
            <a:extLst>
              <a:ext uri="{FF2B5EF4-FFF2-40B4-BE49-F238E27FC236}">
                <a16:creationId xmlns:a16="http://schemas.microsoft.com/office/drawing/2014/main" id="{9B85F408-A4ED-4E74-B3FF-F6414BE96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87765"/>
            <a:ext cx="5754756" cy="38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3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1609A-8060-4AAA-B774-BE892293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E7331-2237-45ED-B701-2CFE9B656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namibia map">
            <a:hlinkClick r:id="rId3"/>
            <a:extLst>
              <a:ext uri="{FF2B5EF4-FFF2-40B4-BE49-F238E27FC236}">
                <a16:creationId xmlns:a16="http://schemas.microsoft.com/office/drawing/2014/main" id="{681D132A-CE75-4D04-AEB2-A664A1154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701" y="155408"/>
            <a:ext cx="6854598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9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C27B-C6EC-4B9E-B545-8B61E094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Musical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40595-8A55-4F83-AFFC-D75D34220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956"/>
            <a:ext cx="10515600" cy="518268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Interlocking clapping rhythms </a:t>
            </a:r>
          </a:p>
          <a:p>
            <a:r>
              <a:rPr lang="en-US" dirty="0"/>
              <a:t>Repetition</a:t>
            </a:r>
          </a:p>
          <a:p>
            <a:r>
              <a:rPr lang="en-US" dirty="0"/>
              <a:t>Call and response </a:t>
            </a:r>
          </a:p>
          <a:p>
            <a:r>
              <a:rPr lang="en-US" dirty="0"/>
              <a:t>Improvisatory</a:t>
            </a:r>
          </a:p>
          <a:p>
            <a:r>
              <a:rPr lang="en-US" dirty="0"/>
              <a:t>Harmonies </a:t>
            </a:r>
          </a:p>
          <a:p>
            <a:r>
              <a:rPr lang="en-US" dirty="0"/>
              <a:t>“Complex meters” (in Western terms) </a:t>
            </a:r>
          </a:p>
          <a:p>
            <a:pPr lvl="1"/>
            <a:r>
              <a:rPr lang="en-US" dirty="0"/>
              <a:t>Maximally-even rhythms</a:t>
            </a:r>
          </a:p>
          <a:p>
            <a:r>
              <a:rPr lang="en-US" dirty="0"/>
              <a:t>Accompanies dances</a:t>
            </a:r>
          </a:p>
          <a:p>
            <a:pPr lvl="1"/>
            <a:r>
              <a:rPr lang="en-US" dirty="0" err="1"/>
              <a:t>Otjongo</a:t>
            </a:r>
            <a:r>
              <a:rPr lang="en-US" dirty="0"/>
              <a:t> and </a:t>
            </a:r>
            <a:r>
              <a:rPr lang="en-US" dirty="0" err="1"/>
              <a:t>Omuhiva</a:t>
            </a:r>
            <a:endParaRPr lang="en-US" dirty="0"/>
          </a:p>
          <a:p>
            <a:pPr lvl="1"/>
            <a:r>
              <a:rPr lang="en-US" dirty="0"/>
              <a:t>Stomping and clapping</a:t>
            </a:r>
          </a:p>
          <a:p>
            <a:r>
              <a:rPr lang="en-US" dirty="0"/>
              <a:t>Storytelling</a:t>
            </a:r>
          </a:p>
          <a:p>
            <a:r>
              <a:rPr lang="en-US" dirty="0"/>
              <a:t>Rituals or social events</a:t>
            </a:r>
          </a:p>
          <a:p>
            <a:pPr lvl="1"/>
            <a:r>
              <a:rPr lang="en-US" dirty="0"/>
              <a:t>Weddings, births, deaths, cattle exhibitions… </a:t>
            </a:r>
          </a:p>
          <a:p>
            <a:r>
              <a:rPr lang="en-US" dirty="0"/>
              <a:t>Dress</a:t>
            </a:r>
          </a:p>
        </p:txBody>
      </p:sp>
      <p:pic>
        <p:nvPicPr>
          <p:cNvPr id="7170" name="Picture 2" descr="Image result for herero costume">
            <a:hlinkClick r:id="rId3"/>
            <a:extLst>
              <a:ext uri="{FF2B5EF4-FFF2-40B4-BE49-F238E27FC236}">
                <a16:creationId xmlns:a16="http://schemas.microsoft.com/office/drawing/2014/main" id="{ABBA690C-D128-47E7-B67C-9A062E7EE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435" y="1643917"/>
            <a:ext cx="2302565" cy="348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herero clapping">
            <a:hlinkClick r:id="rId5"/>
            <a:extLst>
              <a:ext uri="{FF2B5EF4-FFF2-40B4-BE49-F238E27FC236}">
                <a16:creationId xmlns:a16="http://schemas.microsoft.com/office/drawing/2014/main" id="{F79FDBBC-67B2-45BE-83B2-A0DB8C2FD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69" y="1352347"/>
            <a:ext cx="3454676" cy="25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herero dancing">
            <a:hlinkClick r:id="rId7"/>
            <a:extLst>
              <a:ext uri="{FF2B5EF4-FFF2-40B4-BE49-F238E27FC236}">
                <a16:creationId xmlns:a16="http://schemas.microsoft.com/office/drawing/2014/main" id="{4977709F-C665-4E4C-A05B-12B13E47B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20" y="3867351"/>
            <a:ext cx="3437174" cy="251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0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63B42-4697-439B-9C5A-DEBA7915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watch the pros!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B8C5-50EE-4912-B9DC-27156FC13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1" y="1312277"/>
            <a:ext cx="10515600" cy="4351338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https://www.youtube.com/watch?time_continue=791&amp;v=muI0A615dXw&amp;feature=emb_title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Recorded in </a:t>
            </a:r>
            <a:r>
              <a:rPr lang="en-US" dirty="0" err="1"/>
              <a:t>Oruvandjei</a:t>
            </a:r>
            <a:r>
              <a:rPr lang="en-US" dirty="0"/>
              <a:t> 	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Image result for opuwo namibia map">
            <a:hlinkClick r:id="rId4"/>
            <a:extLst>
              <a:ext uri="{FF2B5EF4-FFF2-40B4-BE49-F238E27FC236}">
                <a16:creationId xmlns:a16="http://schemas.microsoft.com/office/drawing/2014/main" id="{2933B1EE-D825-4155-B985-4E526812A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310" y="1748226"/>
            <a:ext cx="4878805" cy="486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2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6A381-9EAA-40E2-B250-F4F86901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38149-D549-4FEA-8F70-948BC69A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Oviritje</a:t>
            </a:r>
            <a:r>
              <a:rPr lang="en-US" dirty="0"/>
              <a:t> genre</a:t>
            </a:r>
          </a:p>
          <a:p>
            <a:r>
              <a:rPr lang="en-US" dirty="0"/>
              <a:t>Sung in </a:t>
            </a:r>
            <a:r>
              <a:rPr lang="en-US" dirty="0" err="1"/>
              <a:t>Otjiherero</a:t>
            </a:r>
            <a:endParaRPr lang="en-US" dirty="0"/>
          </a:p>
          <a:p>
            <a:r>
              <a:rPr lang="en-US" dirty="0"/>
              <a:t>Vocals </a:t>
            </a:r>
            <a:r>
              <a:rPr lang="en-US" dirty="0">
                <a:sym typeface="Wingdings" panose="05000000000000000000" pitchFamily="2" charset="2"/>
              </a:rPr>
              <a:t> keyboard</a:t>
            </a:r>
            <a:endParaRPr lang="en-US" dirty="0"/>
          </a:p>
          <a:p>
            <a:r>
              <a:rPr lang="en-US" dirty="0"/>
              <a:t>Bands</a:t>
            </a:r>
          </a:p>
          <a:p>
            <a:r>
              <a:rPr lang="en-US" dirty="0"/>
              <a:t>Introduce to a modern band class! </a:t>
            </a:r>
          </a:p>
          <a:p>
            <a:r>
              <a:rPr lang="en-US" dirty="0"/>
              <a:t>“</a:t>
            </a:r>
            <a:r>
              <a:rPr lang="en-US" dirty="0" err="1"/>
              <a:t>Ehinga</a:t>
            </a:r>
            <a:r>
              <a:rPr lang="en-US" dirty="0"/>
              <a:t>” by Wild Dogs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https://www.youtube.com/watch?v=o1RjJVdLi1A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Image result for ehinga wild dogs">
            <a:hlinkClick r:id="rId3"/>
            <a:extLst>
              <a:ext uri="{FF2B5EF4-FFF2-40B4-BE49-F238E27FC236}">
                <a16:creationId xmlns:a16="http://schemas.microsoft.com/office/drawing/2014/main" id="{8E429356-FAD1-41C8-A023-420B3502A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6" y="0"/>
            <a:ext cx="5327374" cy="299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2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2D9B-AFAE-443A-8D3A-9998D707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A1228-0231-42BD-915C-5E962BF87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ear</a:t>
            </a:r>
          </a:p>
          <a:p>
            <a:r>
              <a:rPr lang="en-US" dirty="0"/>
              <a:t>Storytelling by oral tradition</a:t>
            </a:r>
          </a:p>
          <a:p>
            <a:r>
              <a:rPr lang="en-US" dirty="0"/>
              <a:t>Dances help remember music</a:t>
            </a:r>
          </a:p>
          <a:p>
            <a:r>
              <a:rPr lang="en-US" dirty="0"/>
              <a:t>Rhythms heard from birth</a:t>
            </a:r>
          </a:p>
          <a:p>
            <a:r>
              <a:rPr lang="en-US" dirty="0"/>
              <a:t>In classroom setting</a:t>
            </a:r>
          </a:p>
          <a:p>
            <a:pPr lvl="1"/>
            <a:r>
              <a:rPr lang="en-US" dirty="0"/>
              <a:t>Teach by ear first </a:t>
            </a:r>
          </a:p>
          <a:p>
            <a:pPr lvl="1"/>
            <a:r>
              <a:rPr lang="en-US" dirty="0"/>
              <a:t>Notation if needed </a:t>
            </a:r>
          </a:p>
        </p:txBody>
      </p:sp>
      <p:pic>
        <p:nvPicPr>
          <p:cNvPr id="9218" name="Picture 2" descr="Image result for oral tradition">
            <a:hlinkClick r:id="rId3"/>
            <a:extLst>
              <a:ext uri="{FF2B5EF4-FFF2-40B4-BE49-F238E27FC236}">
                <a16:creationId xmlns:a16="http://schemas.microsoft.com/office/drawing/2014/main" id="{22F8C45A-00C6-4258-9C95-82939901C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74" y="1601857"/>
            <a:ext cx="3143128" cy="27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80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5C96-465A-48FF-8BCB-64C04278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1C01F-4CA1-4C74-BF51-C74F1ABDD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Complex meter</a:t>
            </a:r>
          </a:p>
          <a:p>
            <a:r>
              <a:rPr lang="en-US" dirty="0"/>
              <a:t>Euclidean rhythms</a:t>
            </a:r>
          </a:p>
          <a:p>
            <a:r>
              <a:rPr lang="en-US" dirty="0"/>
              <a:t>Partner project – interlocking rhythms </a:t>
            </a:r>
          </a:p>
          <a:p>
            <a:r>
              <a:rPr lang="en-US" dirty="0"/>
              <a:t>Storytelling</a:t>
            </a:r>
          </a:p>
          <a:p>
            <a:pPr lvl="1"/>
            <a:r>
              <a:rPr lang="en-US" dirty="0"/>
              <a:t>Morals, folklore, politics, values</a:t>
            </a:r>
          </a:p>
          <a:p>
            <a:r>
              <a:rPr lang="en-US" dirty="0"/>
              <a:t>Add body percussion</a:t>
            </a:r>
          </a:p>
          <a:p>
            <a:pPr lvl="1"/>
            <a:r>
              <a:rPr lang="en-US" dirty="0"/>
              <a:t>Stomps and claps</a:t>
            </a:r>
          </a:p>
          <a:p>
            <a:r>
              <a:rPr lang="en-US" dirty="0"/>
              <a:t>Call and response </a:t>
            </a:r>
          </a:p>
          <a:p>
            <a:r>
              <a:rPr lang="en-US" dirty="0"/>
              <a:t>Practice improvisation with harmonies and rhythm</a:t>
            </a:r>
          </a:p>
          <a:p>
            <a:r>
              <a:rPr lang="en-US" dirty="0"/>
              <a:t>Modern band – </a:t>
            </a:r>
            <a:r>
              <a:rPr lang="en-US" dirty="0" err="1"/>
              <a:t>Oviritje</a:t>
            </a:r>
            <a:r>
              <a:rPr lang="en-US" dirty="0"/>
              <a:t> music</a:t>
            </a:r>
          </a:p>
        </p:txBody>
      </p:sp>
      <p:pic>
        <p:nvPicPr>
          <p:cNvPr id="10242" name="Picture 2" descr="Image result for euclidean rhythm">
            <a:hlinkClick r:id="rId2"/>
            <a:extLst>
              <a:ext uri="{FF2B5EF4-FFF2-40B4-BE49-F238E27FC236}">
                <a16:creationId xmlns:a16="http://schemas.microsoft.com/office/drawing/2014/main" id="{871DF5B8-A9A9-4463-A796-1F036F156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147" y="2408613"/>
            <a:ext cx="4034067" cy="20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body percussion high school">
            <a:hlinkClick r:id="rId4"/>
            <a:extLst>
              <a:ext uri="{FF2B5EF4-FFF2-40B4-BE49-F238E27FC236}">
                <a16:creationId xmlns:a16="http://schemas.microsoft.com/office/drawing/2014/main" id="{2EA33DA1-9450-4B59-9604-4CE1B4CB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11" y="208722"/>
            <a:ext cx="3910917" cy="219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modern band class">
            <a:hlinkClick r:id="rId6"/>
            <a:extLst>
              <a:ext uri="{FF2B5EF4-FFF2-40B4-BE49-F238E27FC236}">
                <a16:creationId xmlns:a16="http://schemas.microsoft.com/office/drawing/2014/main" id="{6E8DEB57-9F20-48B6-85BB-ECCE2861D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537" y="4494982"/>
            <a:ext cx="2481463" cy="246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70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1300</TotalTime>
  <Words>1089</Words>
  <Application>Microsoft Office PowerPoint</Application>
  <PresentationFormat>Widescreen</PresentationFormat>
  <Paragraphs>121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Music of the Herero People</vt:lpstr>
      <vt:lpstr>Community</vt:lpstr>
      <vt:lpstr>PowerPoint Presentation</vt:lpstr>
      <vt:lpstr>PowerPoint Presentation</vt:lpstr>
      <vt:lpstr>Key Musical Features</vt:lpstr>
      <vt:lpstr>Let’s watch the pros!</vt:lpstr>
      <vt:lpstr>Ensembles</vt:lpstr>
      <vt:lpstr>Transmission Processes</vt:lpstr>
      <vt:lpstr>Curriculum Plan</vt:lpstr>
      <vt:lpstr>Questions to Consider ~ inspired by Schippers and Sweet ~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Allie Charney</dc:creator>
  <cp:lastModifiedBy>Allie Charney</cp:lastModifiedBy>
  <cp:revision>45</cp:revision>
  <dcterms:created xsi:type="dcterms:W3CDTF">2020-02-18T02:38:03Z</dcterms:created>
  <dcterms:modified xsi:type="dcterms:W3CDTF">2020-02-20T18:22:16Z</dcterms:modified>
</cp:coreProperties>
</file>